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1" r:id="rId2"/>
    <p:sldId id="256" r:id="rId3"/>
    <p:sldId id="257" r:id="rId4"/>
    <p:sldId id="259" r:id="rId5"/>
    <p:sldId id="260" r:id="rId6"/>
    <p:sldId id="262" r:id="rId7"/>
    <p:sldId id="258" r:id="rId8"/>
    <p:sldId id="265" r:id="rId9"/>
    <p:sldId id="264" r:id="rId10"/>
    <p:sldId id="266" r:id="rId11"/>
    <p:sldId id="263" r:id="rId12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1656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B5B25-2E95-470D-9758-86F40A82FDB4}" type="datetimeFigureOut">
              <a:rPr lang="ru-RU" smtClean="0"/>
              <a:t>22.08.2018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F4DD3-EB64-42E3-9373-CE527AF86A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891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B5B25-2E95-470D-9758-86F40A82FDB4}" type="datetimeFigureOut">
              <a:rPr lang="ru-RU" smtClean="0"/>
              <a:t>22.08.2018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F4DD3-EB64-42E3-9373-CE527AF86A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0171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B5B25-2E95-470D-9758-86F40A82FDB4}" type="datetimeFigureOut">
              <a:rPr lang="ru-RU" smtClean="0"/>
              <a:t>22.08.2018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F4DD3-EB64-42E3-9373-CE527AF86A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0313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B5B25-2E95-470D-9758-86F40A82FDB4}" type="datetimeFigureOut">
              <a:rPr lang="ru-RU" smtClean="0"/>
              <a:t>22.08.2018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F4DD3-EB64-42E3-9373-CE527AF86A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5154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B5B25-2E95-470D-9758-86F40A82FDB4}" type="datetimeFigureOut">
              <a:rPr lang="ru-RU" smtClean="0"/>
              <a:t>22.08.2018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F4DD3-EB64-42E3-9373-CE527AF86A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2127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B5B25-2E95-470D-9758-86F40A82FDB4}" type="datetimeFigureOut">
              <a:rPr lang="ru-RU" smtClean="0"/>
              <a:t>22.08.2018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F4DD3-EB64-42E3-9373-CE527AF86A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625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B5B25-2E95-470D-9758-86F40A82FDB4}" type="datetimeFigureOut">
              <a:rPr lang="ru-RU" smtClean="0"/>
              <a:t>22.08.2018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F4DD3-EB64-42E3-9373-CE527AF86A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712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B5B25-2E95-470D-9758-86F40A82FDB4}" type="datetimeFigureOut">
              <a:rPr lang="ru-RU" smtClean="0"/>
              <a:t>22.08.2018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F4DD3-EB64-42E3-9373-CE527AF86A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3857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B5B25-2E95-470D-9758-86F40A82FDB4}" type="datetimeFigureOut">
              <a:rPr lang="ru-RU" smtClean="0"/>
              <a:t>22.08.2018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F4DD3-EB64-42E3-9373-CE527AF86A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455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B5B25-2E95-470D-9758-86F40A82FDB4}" type="datetimeFigureOut">
              <a:rPr lang="ru-RU" smtClean="0"/>
              <a:t>22.08.2018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F4DD3-EB64-42E3-9373-CE527AF86A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742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B5B25-2E95-470D-9758-86F40A82FDB4}" type="datetimeFigureOut">
              <a:rPr lang="ru-RU" smtClean="0"/>
              <a:t>22.08.2018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F4DD3-EB64-42E3-9373-CE527AF86A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833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AB5B25-2E95-470D-9758-86F40A82FDB4}" type="datetimeFigureOut">
              <a:rPr lang="ru-RU" smtClean="0"/>
              <a:t>22.08.2018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F4DD3-EB64-42E3-9373-CE527AF86A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2223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815" y="0"/>
            <a:ext cx="9831185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Целью презентации </a:t>
            </a:r>
            <a:r>
              <a:rPr lang="ru-RU" b="1" dirty="0"/>
              <a:t>НЕ является</a:t>
            </a:r>
            <a:r>
              <a:rPr lang="ru-RU" dirty="0"/>
              <a:t>:</a:t>
            </a:r>
          </a:p>
          <a:p>
            <a:endParaRPr lang="ru-RU" sz="1600" dirty="0"/>
          </a:p>
          <a:p>
            <a:pPr marL="285750" indent="-285750">
              <a:buFontTx/>
              <a:buChar char="-"/>
            </a:pPr>
            <a:r>
              <a:rPr lang="ru-RU" sz="1400" dirty="0" smtClean="0"/>
              <a:t>Пересказать </a:t>
            </a:r>
            <a:r>
              <a:rPr lang="en-US" sz="1400" dirty="0" err="1" smtClean="0"/>
              <a:t>PMBoK</a:t>
            </a:r>
            <a:endParaRPr lang="en-US" sz="1400" dirty="0" smtClean="0"/>
          </a:p>
          <a:p>
            <a:pPr marL="285750" indent="-285750">
              <a:buFontTx/>
              <a:buChar char="-"/>
            </a:pPr>
            <a:endParaRPr lang="ru-RU" sz="1400" dirty="0" smtClean="0"/>
          </a:p>
          <a:p>
            <a:pPr marL="285750" indent="-285750">
              <a:buFontTx/>
              <a:buChar char="-"/>
            </a:pPr>
            <a:r>
              <a:rPr lang="ru-RU" sz="1400" dirty="0" smtClean="0"/>
              <a:t>Начать </a:t>
            </a:r>
            <a:r>
              <a:rPr lang="en-US" sz="1400" dirty="0" err="1"/>
              <a:t>holywar</a:t>
            </a:r>
            <a:r>
              <a:rPr lang="ru-RU" sz="1400" dirty="0"/>
              <a:t> на одну из тем (сравнение кислого с круглым или </a:t>
            </a:r>
            <a:r>
              <a:rPr lang="en-US" sz="1400" dirty="0"/>
              <a:t>agile vs </a:t>
            </a:r>
            <a:r>
              <a:rPr lang="en-US" sz="1400" dirty="0" err="1" smtClean="0"/>
              <a:t>PMBoK</a:t>
            </a:r>
            <a:r>
              <a:rPr lang="ru-RU" sz="1400" dirty="0"/>
              <a:t>, проектное управление – нужно или нет, проектное управление не совместимо с </a:t>
            </a:r>
            <a:r>
              <a:rPr lang="en-US" sz="1400" dirty="0"/>
              <a:t>Agile</a:t>
            </a:r>
            <a:r>
              <a:rPr lang="ru-RU" sz="1400" dirty="0"/>
              <a:t> и </a:t>
            </a:r>
            <a:r>
              <a:rPr lang="ru-RU" sz="1400" dirty="0" err="1"/>
              <a:t>тп</a:t>
            </a:r>
            <a:r>
              <a:rPr lang="ru-RU" sz="1400" dirty="0"/>
              <a:t>)</a:t>
            </a:r>
          </a:p>
          <a:p>
            <a:pPr marL="285750" indent="-285750">
              <a:buFontTx/>
              <a:buChar char="-"/>
            </a:pPr>
            <a:endParaRPr lang="ru-RU" sz="1400" dirty="0"/>
          </a:p>
          <a:p>
            <a:pPr marL="285750" indent="-285750">
              <a:buFontTx/>
              <a:buChar char="-"/>
            </a:pPr>
            <a:r>
              <a:rPr lang="ru-RU" sz="1400" dirty="0"/>
              <a:t>«Продать» проектное управление или в чем-то убедить</a:t>
            </a:r>
          </a:p>
          <a:p>
            <a:pPr marL="285750" indent="-285750">
              <a:buFontTx/>
              <a:buChar char="-"/>
            </a:pPr>
            <a:endParaRPr lang="ru-RU" sz="1400" dirty="0"/>
          </a:p>
          <a:p>
            <a:pPr marL="285750" indent="-285750">
              <a:buFontTx/>
              <a:buChar char="-"/>
            </a:pPr>
            <a:r>
              <a:rPr lang="ru-RU" sz="1400" dirty="0"/>
              <a:t> склонить кого-либо на свою сторону (как минимум потому что нет «своей стороны</a:t>
            </a:r>
            <a:r>
              <a:rPr lang="ru-RU" sz="1400" dirty="0" smtClean="0"/>
              <a:t>»)</a:t>
            </a:r>
          </a:p>
          <a:p>
            <a:pPr marL="285750" indent="-285750">
              <a:buFontTx/>
              <a:buChar char="-"/>
            </a:pPr>
            <a:endParaRPr lang="ru-RU" sz="1400" dirty="0" smtClean="0"/>
          </a:p>
          <a:p>
            <a:pPr marL="285750" indent="-285750">
              <a:buFontTx/>
              <a:buChar char="-"/>
            </a:pPr>
            <a:r>
              <a:rPr lang="ru-RU" sz="1400" dirty="0" smtClean="0"/>
              <a:t>Доказать что проектное управление это нечто что строится само по себе и ничего не стоит компании</a:t>
            </a:r>
          </a:p>
          <a:p>
            <a:pPr marL="285750" indent="-285750">
              <a:buFontTx/>
              <a:buChar char="-"/>
            </a:pPr>
            <a:endParaRPr lang="ru-RU" sz="1400" dirty="0" smtClean="0"/>
          </a:p>
          <a:p>
            <a:pPr marL="285750" indent="-285750">
              <a:buFontTx/>
              <a:buChar char="-"/>
            </a:pPr>
            <a:r>
              <a:rPr lang="ru-RU" sz="1400" dirty="0" smtClean="0"/>
              <a:t>Выдать свое мнение за цитату из </a:t>
            </a:r>
            <a:r>
              <a:rPr lang="ru-RU" sz="1400" dirty="0" err="1" smtClean="0"/>
              <a:t>референсной</a:t>
            </a:r>
            <a:r>
              <a:rPr lang="ru-RU" sz="1400" dirty="0" smtClean="0"/>
              <a:t> литературы</a:t>
            </a:r>
            <a:endParaRPr lang="ru-RU" sz="1400" dirty="0"/>
          </a:p>
          <a:p>
            <a:endParaRPr lang="ru-RU" dirty="0"/>
          </a:p>
          <a:p>
            <a:pPr algn="ctr"/>
            <a:r>
              <a:rPr lang="ru-RU" sz="1600" i="1" dirty="0" smtClean="0"/>
              <a:t>Что </a:t>
            </a:r>
            <a:r>
              <a:rPr lang="ru-RU" sz="1600" i="1" dirty="0"/>
              <a:t>дает мне основание чем-то поделиться:</a:t>
            </a:r>
          </a:p>
          <a:p>
            <a:pPr algn="ctr"/>
            <a:r>
              <a:rPr lang="ru-RU" sz="1600" i="1" dirty="0"/>
              <a:t>18+ лет опыта работы в компаниях как ИТ так и не ИТ, с различными вариантами проектного </a:t>
            </a:r>
            <a:r>
              <a:rPr lang="ru-RU" sz="1600" i="1" dirty="0" smtClean="0"/>
              <a:t>управления (</a:t>
            </a:r>
            <a:r>
              <a:rPr lang="en-US" sz="1600" i="1" dirty="0" smtClean="0"/>
              <a:t>Motorola, Alcatel Lucent, AMD, </a:t>
            </a:r>
            <a:r>
              <a:rPr lang="en-US" sz="1600" i="1" dirty="0" err="1" smtClean="0"/>
              <a:t>Luxoft</a:t>
            </a:r>
            <a:r>
              <a:rPr lang="en-US" sz="1600" i="1" dirty="0" smtClean="0"/>
              <a:t>, </a:t>
            </a:r>
            <a:r>
              <a:rPr lang="ru-RU" sz="1600" i="1" dirty="0" err="1" smtClean="0"/>
              <a:t>Юлмарт</a:t>
            </a:r>
            <a:r>
              <a:rPr lang="ru-RU" sz="1600" i="1" dirty="0" smtClean="0"/>
              <a:t>, Деловые Линии).</a:t>
            </a:r>
            <a:endParaRPr lang="ru-RU" sz="1600" i="1" dirty="0"/>
          </a:p>
          <a:p>
            <a:endParaRPr lang="ru-RU" dirty="0"/>
          </a:p>
          <a:p>
            <a:pPr algn="ctr"/>
            <a:r>
              <a:rPr lang="ru-RU" b="1" dirty="0" smtClean="0"/>
              <a:t>Цель </a:t>
            </a:r>
            <a:r>
              <a:rPr lang="ru-RU" b="1" dirty="0"/>
              <a:t>презентации:</a:t>
            </a:r>
          </a:p>
          <a:p>
            <a:pPr algn="ctr"/>
            <a:endParaRPr lang="ru-RU" sz="1600" dirty="0"/>
          </a:p>
          <a:p>
            <a:pPr marL="285750" indent="-285750">
              <a:buFontTx/>
              <a:buChar char="-"/>
            </a:pPr>
            <a:r>
              <a:rPr lang="ru-RU" sz="1400" dirty="0"/>
              <a:t>Поделиться видением, как можно сделать «жертвами» проектного управления только менеджеров/координаторов проектов, а не всю компанию</a:t>
            </a:r>
          </a:p>
          <a:p>
            <a:pPr marL="285750" indent="-285750">
              <a:buFontTx/>
              <a:buChar char="-"/>
            </a:pPr>
            <a:endParaRPr lang="ru-RU" sz="1400" dirty="0"/>
          </a:p>
          <a:p>
            <a:pPr marL="285750" indent="-285750">
              <a:buFontTx/>
              <a:buChar char="-"/>
            </a:pPr>
            <a:r>
              <a:rPr lang="ru-RU" sz="1400" dirty="0"/>
              <a:t>Показать одну из возможностей упрощения проектного управления для всех участников (команда проекта, заказчик, проектный офис, коллеги, руководство компании и </a:t>
            </a:r>
            <a:r>
              <a:rPr lang="ru-RU" sz="1400" dirty="0" err="1"/>
              <a:t>тп</a:t>
            </a:r>
            <a:r>
              <a:rPr lang="ru-RU" sz="1400" dirty="0"/>
              <a:t>), «проектное управление  с человеческим лицом»</a:t>
            </a:r>
          </a:p>
          <a:p>
            <a:pPr marL="285750" indent="-285750">
              <a:buFontTx/>
              <a:buChar char="-"/>
            </a:pPr>
            <a:endParaRPr lang="ru-RU" sz="1400" dirty="0"/>
          </a:p>
          <a:p>
            <a:pPr marL="285750" indent="-285750">
              <a:buFontTx/>
              <a:buChar char="-"/>
            </a:pPr>
            <a:r>
              <a:rPr lang="ru-RU" sz="1400" dirty="0"/>
              <a:t>Услышать мнение других</a:t>
            </a:r>
          </a:p>
        </p:txBody>
      </p:sp>
    </p:spTree>
    <p:extLst>
      <p:ext uri="{BB962C8B-B14F-4D97-AF65-F5344CB8AC3E}">
        <p14:creationId xmlns:p14="http://schemas.microsoft.com/office/powerpoint/2010/main" val="376449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6" y="109077"/>
            <a:ext cx="5509940" cy="25898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6" y="2698956"/>
            <a:ext cx="5431224" cy="311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21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742" y="132735"/>
            <a:ext cx="974868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Что осталось за бортом:</a:t>
            </a:r>
          </a:p>
          <a:p>
            <a:endParaRPr lang="ru-RU" dirty="0"/>
          </a:p>
          <a:p>
            <a:pPr marL="285750" indent="-285750">
              <a:buFontTx/>
              <a:buChar char="-"/>
            </a:pPr>
            <a:r>
              <a:rPr lang="ru-RU" dirty="0" smtClean="0"/>
              <a:t>Шаблоны документов на каждый </a:t>
            </a:r>
            <a:r>
              <a:rPr lang="en-US" dirty="0" smtClean="0"/>
              <a:t>gate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Участие контролирующих органов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KPI – </a:t>
            </a:r>
            <a:r>
              <a:rPr lang="ru-RU" dirty="0" smtClean="0"/>
              <a:t>проектов и участников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Отчетность по портфелю/программе проектов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Отчетность руководству компании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Вписывание проектов в непроектную организацию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Собственно, ежедневная работа </a:t>
            </a:r>
            <a:r>
              <a:rPr lang="en-US" dirty="0" smtClean="0"/>
              <a:t>Project Manager/Project coordinator</a:t>
            </a:r>
            <a:r>
              <a:rPr lang="ru-RU" dirty="0" smtClean="0"/>
              <a:t>, с указанием времени в процентах на ПОДДЕРЖАНИЕ проектного процесса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ru-RU" dirty="0" smtClean="0"/>
              <a:t>Взаимодействие с департаментами компании</a:t>
            </a:r>
          </a:p>
          <a:p>
            <a:endParaRPr lang="ru-RU" dirty="0" smtClean="0"/>
          </a:p>
          <a:p>
            <a:r>
              <a:rPr lang="ru-RU" dirty="0" smtClean="0"/>
              <a:t>и многое другое.</a:t>
            </a:r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pPr algn="ctr"/>
            <a:r>
              <a:rPr lang="ru-RU" dirty="0" smtClean="0"/>
              <a:t>Ваши вопросы?</a:t>
            </a:r>
          </a:p>
          <a:p>
            <a:pPr marL="285750" indent="-285750">
              <a:buFontTx/>
              <a:buChar char="-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624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964" y="867975"/>
            <a:ext cx="6623859" cy="536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00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Ð¿Ð¾ÑÐµÐ¼Ñ Ð¿ÑÐ¾ÐµÐºÑÐ½Ð¾Ðµ ÑÐ¿ÑÐ°Ð²Ð»ÐµÐ½Ð¸Ð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57" y="1345600"/>
            <a:ext cx="2061556" cy="179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04014" y="1015169"/>
            <a:ext cx="4729942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/>
              <a:t>Вопросы, беспокоящие руководство и команду:</a:t>
            </a:r>
          </a:p>
          <a:p>
            <a:endParaRPr lang="ru-RU" sz="1600" dirty="0"/>
          </a:p>
          <a:p>
            <a:pPr algn="r"/>
            <a:r>
              <a:rPr lang="ru-RU" sz="1300" dirty="0"/>
              <a:t>Мы сейчас где? (Каков прогресс?)</a:t>
            </a:r>
          </a:p>
          <a:p>
            <a:pPr algn="r"/>
            <a:endParaRPr lang="ru-RU" sz="1300" dirty="0"/>
          </a:p>
          <a:p>
            <a:pPr algn="r"/>
            <a:r>
              <a:rPr lang="ru-RU" sz="1300" dirty="0"/>
              <a:t>Мы когда выпускаемся</a:t>
            </a:r>
            <a:r>
              <a:rPr lang="ru-RU" sz="1300" dirty="0" smtClean="0"/>
              <a:t>?</a:t>
            </a:r>
            <a:endParaRPr lang="en-US" sz="1300" dirty="0" smtClean="0"/>
          </a:p>
          <a:p>
            <a:pPr algn="r"/>
            <a:endParaRPr lang="en-US" sz="1300" dirty="0" smtClean="0"/>
          </a:p>
          <a:p>
            <a:pPr algn="r"/>
            <a:r>
              <a:rPr lang="ru-RU" sz="1300" dirty="0" smtClean="0"/>
              <a:t>Не </a:t>
            </a:r>
            <a:r>
              <a:rPr lang="ru-RU" sz="1300" dirty="0"/>
              <a:t>надо ли больше людей?</a:t>
            </a:r>
          </a:p>
          <a:p>
            <a:pPr algn="r"/>
            <a:endParaRPr lang="ru-RU" sz="1300" dirty="0"/>
          </a:p>
          <a:p>
            <a:pPr algn="r"/>
            <a:r>
              <a:rPr lang="ru-RU" sz="1300" dirty="0"/>
              <a:t>Какой план?</a:t>
            </a:r>
          </a:p>
          <a:p>
            <a:pPr algn="r"/>
            <a:endParaRPr lang="ru-RU" sz="1300" dirty="0"/>
          </a:p>
          <a:p>
            <a:pPr algn="r"/>
            <a:r>
              <a:rPr lang="ru-RU" sz="1300" dirty="0"/>
              <a:t>Кто что делает?</a:t>
            </a:r>
          </a:p>
          <a:p>
            <a:pPr algn="r"/>
            <a:endParaRPr lang="ru-RU" sz="1300" dirty="0"/>
          </a:p>
          <a:p>
            <a:pPr algn="r"/>
            <a:r>
              <a:rPr lang="ru-RU" sz="1300" dirty="0"/>
              <a:t>Не прозрачно!</a:t>
            </a:r>
          </a:p>
          <a:p>
            <a:pPr algn="r"/>
            <a:endParaRPr lang="ru-RU" sz="1300" dirty="0"/>
          </a:p>
          <a:p>
            <a:pPr algn="r"/>
            <a:r>
              <a:rPr lang="ru-RU" sz="1300" dirty="0"/>
              <a:t>Не понятен статус!</a:t>
            </a:r>
          </a:p>
          <a:p>
            <a:pPr algn="r"/>
            <a:endParaRPr lang="ru-RU" sz="1300" dirty="0"/>
          </a:p>
          <a:p>
            <a:pPr algn="r"/>
            <a:r>
              <a:rPr lang="ru-RU" sz="1300" dirty="0"/>
              <a:t>Статус непонятен!</a:t>
            </a:r>
            <a:endParaRPr lang="en-US" sz="1300" dirty="0"/>
          </a:p>
          <a:p>
            <a:pPr algn="r"/>
            <a:endParaRPr lang="ru-RU" sz="1300" dirty="0"/>
          </a:p>
          <a:p>
            <a:pPr algn="r"/>
            <a:r>
              <a:rPr lang="ru-RU" sz="1300" dirty="0"/>
              <a:t>Объясни по простому!</a:t>
            </a:r>
          </a:p>
          <a:p>
            <a:pPr algn="r"/>
            <a:endParaRPr lang="ru-RU" sz="1300" dirty="0"/>
          </a:p>
          <a:p>
            <a:pPr algn="r"/>
            <a:r>
              <a:rPr lang="ru-RU" sz="1300" dirty="0"/>
              <a:t>А мы что выпускаем</a:t>
            </a:r>
            <a:r>
              <a:rPr lang="ru-RU" sz="1300" dirty="0" smtClean="0"/>
              <a:t>?</a:t>
            </a:r>
          </a:p>
          <a:p>
            <a:pPr algn="r"/>
            <a:endParaRPr lang="ru-RU" sz="1300" dirty="0" smtClean="0"/>
          </a:p>
          <a:p>
            <a:pPr algn="r"/>
            <a:r>
              <a:rPr lang="ru-RU" sz="1300" dirty="0" smtClean="0"/>
              <a:t>У нас это называли по другому!</a:t>
            </a:r>
            <a:endParaRPr lang="ru-RU" sz="1300" dirty="0"/>
          </a:p>
          <a:p>
            <a:pPr algn="r"/>
            <a:r>
              <a:rPr lang="ru-RU" sz="1300" dirty="0" smtClean="0"/>
              <a:t>…..</a:t>
            </a:r>
            <a:endParaRPr lang="ru-RU" sz="1300" dirty="0"/>
          </a:p>
        </p:txBody>
      </p:sp>
      <p:sp>
        <p:nvSpPr>
          <p:cNvPr id="6" name="TextBox 5"/>
          <p:cNvSpPr txBox="1"/>
          <p:nvPr/>
        </p:nvSpPr>
        <p:spPr>
          <a:xfrm>
            <a:off x="427700" y="1023169"/>
            <a:ext cx="4127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600" b="1" dirty="0"/>
              <a:t>Классика проектного управления: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836" y="3049554"/>
            <a:ext cx="2084617" cy="15473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5856666"/>
            <a:ext cx="9906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Одно из возможных решений – создание единого словаря </a:t>
            </a:r>
            <a:r>
              <a:rPr lang="ru-RU" sz="1400" dirty="0" smtClean="0"/>
              <a:t>понятий </a:t>
            </a:r>
          </a:p>
          <a:p>
            <a:pPr algn="ctr"/>
            <a:r>
              <a:rPr lang="ru-RU" sz="1400" dirty="0" smtClean="0"/>
              <a:t>и процесса </a:t>
            </a:r>
            <a:r>
              <a:rPr lang="ru-RU" sz="1400" dirty="0"/>
              <a:t>максимально простого и прозрачного для ответа на все вопросы.</a:t>
            </a:r>
            <a:endParaRPr lang="en-US" sz="1400" dirty="0"/>
          </a:p>
          <a:p>
            <a:pPr algn="ctr"/>
            <a:r>
              <a:rPr lang="ru-RU" sz="1400" dirty="0"/>
              <a:t>Интересный подход - </a:t>
            </a:r>
            <a:r>
              <a:rPr lang="en-US" sz="1400" i="1" dirty="0"/>
              <a:t>Phase-gate process.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16825"/>
            <a:ext cx="990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It's a temporary endeavor undertaken to create a unique product, service or result. 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A </a:t>
            </a:r>
            <a:r>
              <a:rPr lang="en-US" b="1" dirty="0">
                <a:solidFill>
                  <a:srgbClr val="C00000"/>
                </a:solidFill>
              </a:rPr>
              <a:t>project</a:t>
            </a:r>
            <a:r>
              <a:rPr lang="en-US" dirty="0">
                <a:solidFill>
                  <a:srgbClr val="C00000"/>
                </a:solidFill>
              </a:rPr>
              <a:t> is temporary in that it has a </a:t>
            </a:r>
            <a:r>
              <a:rPr lang="en-US" b="1" dirty="0">
                <a:solidFill>
                  <a:srgbClr val="C00000"/>
                </a:solidFill>
              </a:rPr>
              <a:t>defined</a:t>
            </a:r>
            <a:r>
              <a:rPr lang="en-US" dirty="0">
                <a:solidFill>
                  <a:srgbClr val="C00000"/>
                </a:solidFill>
              </a:rPr>
              <a:t> beginning and end in time, </a:t>
            </a:r>
            <a:r>
              <a:rPr lang="en-US" sz="1400" dirty="0">
                <a:solidFill>
                  <a:srgbClr val="C00000"/>
                </a:solidFill>
              </a:rPr>
              <a:t>and</a:t>
            </a:r>
            <a:r>
              <a:rPr lang="en-US" dirty="0">
                <a:solidFill>
                  <a:srgbClr val="C00000"/>
                </a:solidFill>
              </a:rPr>
              <a:t> therefore </a:t>
            </a:r>
            <a:r>
              <a:rPr lang="en-US" b="1" dirty="0">
                <a:solidFill>
                  <a:srgbClr val="C00000"/>
                </a:solidFill>
              </a:rPr>
              <a:t>defined</a:t>
            </a:r>
            <a:r>
              <a:rPr lang="en-US" dirty="0">
                <a:solidFill>
                  <a:srgbClr val="C00000"/>
                </a:solidFill>
              </a:rPr>
              <a:t> scope and resources.</a:t>
            </a:r>
            <a:endParaRPr lang="ru-RU" sz="1600" dirty="0">
              <a:solidFill>
                <a:srgbClr val="C0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256" y="1345600"/>
            <a:ext cx="2511944" cy="19179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024" y="3279391"/>
            <a:ext cx="3163309" cy="239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28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028" y="141317"/>
            <a:ext cx="5545707" cy="39863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4247804"/>
            <a:ext cx="9906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/>
              <a:t>Проектное управление – один из инструментов контролируемого развития.</a:t>
            </a:r>
          </a:p>
          <a:p>
            <a:pPr algn="ctr"/>
            <a:r>
              <a:rPr lang="ru-RU" sz="1400" dirty="0" smtClean="0"/>
              <a:t>У каждой функции есть свои инструменты – проектное управление не отличается ни чем.</a:t>
            </a:r>
          </a:p>
          <a:p>
            <a:pPr algn="ctr"/>
            <a:endParaRPr lang="ru-RU" sz="1400" dirty="0" smtClean="0"/>
          </a:p>
          <a:p>
            <a:r>
              <a:rPr lang="ru-RU" sz="1400" dirty="0" smtClean="0"/>
              <a:t>Качественным можно считать проектное управление которое:</a:t>
            </a:r>
          </a:p>
          <a:p>
            <a:pPr marL="285750" indent="-285750">
              <a:buFontTx/>
              <a:buChar char="-"/>
            </a:pPr>
            <a:r>
              <a:rPr lang="ru-RU" sz="1400" dirty="0" smtClean="0"/>
              <a:t>Реализовано именно так, как заказывает руководство компании (вариантов множество!)</a:t>
            </a:r>
          </a:p>
          <a:p>
            <a:pPr marL="285750" indent="-285750">
              <a:buFontTx/>
              <a:buChar char="-"/>
            </a:pPr>
            <a:r>
              <a:rPr lang="ru-RU" sz="1400" dirty="0" smtClean="0"/>
              <a:t>не усложняет жизнь никому кроме проектного офиса (как контролирующей функции ПО так и исполняющей, те руководителей координаторов проектов)</a:t>
            </a:r>
            <a:r>
              <a:rPr lang="en-US" sz="1400" dirty="0" smtClean="0"/>
              <a:t>, </a:t>
            </a:r>
            <a:endParaRPr lang="ru-RU" sz="1400" dirty="0" smtClean="0"/>
          </a:p>
          <a:p>
            <a:pPr marL="285750" indent="-285750">
              <a:buFontTx/>
              <a:buChar char="-"/>
            </a:pPr>
            <a:r>
              <a:rPr lang="ru-RU" sz="1400" dirty="0" smtClean="0"/>
              <a:t>не заметно как остальные процессы различных функций в компании, </a:t>
            </a:r>
          </a:p>
          <a:p>
            <a:pPr marL="285750" indent="-285750">
              <a:buFontTx/>
              <a:buChar char="-"/>
            </a:pPr>
            <a:r>
              <a:rPr lang="ru-RU" sz="1400" dirty="0" smtClean="0"/>
              <a:t>позволяет предоставить информацию на каждый уровень потребителей, необходимую и достаточную.</a:t>
            </a:r>
            <a:endParaRPr lang="ru-RU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433" y="1649867"/>
            <a:ext cx="1771687" cy="1434155"/>
          </a:xfrm>
          <a:prstGeom prst="rect">
            <a:avLst/>
          </a:prstGeom>
        </p:spPr>
      </p:pic>
      <p:sp>
        <p:nvSpPr>
          <p:cNvPr id="9" name="Right Brace 8"/>
          <p:cNvSpPr/>
          <p:nvPr/>
        </p:nvSpPr>
        <p:spPr>
          <a:xfrm>
            <a:off x="7323514" y="523702"/>
            <a:ext cx="365667" cy="3524596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992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2880" y="581582"/>
            <a:ext cx="861345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/>
              <a:t>«Жизненный </a:t>
            </a:r>
            <a:r>
              <a:rPr lang="ru-RU" dirty="0"/>
              <a:t>цикл </a:t>
            </a:r>
            <a:r>
              <a:rPr lang="ru-RU" dirty="0" smtClean="0"/>
              <a:t>проекта или попытка ответить на все вопросы единовременно»</a:t>
            </a:r>
          </a:p>
          <a:p>
            <a:pPr algn="ctr"/>
            <a:endParaRPr lang="ru-RU" dirty="0"/>
          </a:p>
          <a:p>
            <a:pPr algn="ctr"/>
            <a:endParaRPr lang="ru-RU" dirty="0" smtClean="0"/>
          </a:p>
          <a:p>
            <a:pPr algn="ctr"/>
            <a:endParaRPr lang="ru-RU" dirty="0"/>
          </a:p>
          <a:p>
            <a:pPr algn="ctr"/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r>
              <a:rPr lang="ru-RU" dirty="0" smtClean="0"/>
              <a:t>проект </a:t>
            </a:r>
            <a:r>
              <a:rPr lang="ru-RU" dirty="0"/>
              <a:t>от идеи до закрытия – </a:t>
            </a:r>
            <a:r>
              <a:rPr lang="ru-RU" dirty="0" err="1" smtClean="0"/>
              <a:t>gates</a:t>
            </a:r>
            <a:r>
              <a:rPr lang="ru-RU" dirty="0" smtClean="0"/>
              <a:t> </a:t>
            </a:r>
            <a:r>
              <a:rPr lang="ru-RU" dirty="0" err="1"/>
              <a:t>system</a:t>
            </a:r>
            <a:r>
              <a:rPr lang="ru-RU" dirty="0"/>
              <a:t>,  </a:t>
            </a:r>
            <a:endParaRPr lang="ru-RU" dirty="0" smtClean="0"/>
          </a:p>
          <a:p>
            <a:endParaRPr lang="ru-RU" dirty="0"/>
          </a:p>
          <a:p>
            <a:r>
              <a:rPr lang="ru-RU" dirty="0" smtClean="0"/>
              <a:t>Связь: WBS-</a:t>
            </a:r>
            <a:r>
              <a:rPr lang="ru-RU" dirty="0"/>
              <a:t>&gt;</a:t>
            </a:r>
            <a:r>
              <a:rPr lang="ru-RU" dirty="0" err="1"/>
              <a:t>GantChart</a:t>
            </a:r>
            <a:r>
              <a:rPr lang="ru-RU" dirty="0"/>
              <a:t>-&gt;</a:t>
            </a:r>
            <a:r>
              <a:rPr lang="ru-RU" dirty="0" err="1"/>
              <a:t>Sprints</a:t>
            </a:r>
            <a:r>
              <a:rPr lang="ru-RU" dirty="0"/>
              <a:t> </a:t>
            </a:r>
            <a:r>
              <a:rPr lang="ru-RU" dirty="0" err="1"/>
              <a:t>planning</a:t>
            </a:r>
            <a:r>
              <a:rPr lang="ru-RU" dirty="0"/>
              <a:t>-&gt; </a:t>
            </a:r>
            <a:r>
              <a:rPr lang="ru-RU" dirty="0" err="1"/>
              <a:t>reporting</a:t>
            </a:r>
            <a:r>
              <a:rPr lang="ru-RU" dirty="0"/>
              <a:t> </a:t>
            </a:r>
            <a:r>
              <a:rPr lang="ru-RU" dirty="0" err="1" smtClean="0"/>
              <a:t>system</a:t>
            </a:r>
            <a:endParaRPr lang="ru-RU" dirty="0" smtClean="0"/>
          </a:p>
          <a:p>
            <a:endParaRPr lang="ru-RU" dirty="0"/>
          </a:p>
          <a:p>
            <a:r>
              <a:rPr lang="ru-RU" dirty="0" smtClean="0"/>
              <a:t>команда </a:t>
            </a:r>
            <a:r>
              <a:rPr lang="ru-RU" dirty="0"/>
              <a:t>и </a:t>
            </a:r>
            <a:r>
              <a:rPr lang="ru-RU" dirty="0" smtClean="0"/>
              <a:t>роли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662" y="4392930"/>
            <a:ext cx="3114675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142" y="1242544"/>
            <a:ext cx="1771687" cy="143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1127" y="3013457"/>
            <a:ext cx="11323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Idea of project</a:t>
            </a:r>
            <a:endParaRPr lang="ru-RU" sz="1000" dirty="0"/>
          </a:p>
        </p:txBody>
      </p:sp>
      <p:sp>
        <p:nvSpPr>
          <p:cNvPr id="4" name="TextBox 3"/>
          <p:cNvSpPr txBox="1"/>
          <p:nvPr/>
        </p:nvSpPr>
        <p:spPr>
          <a:xfrm>
            <a:off x="748929" y="2122799"/>
            <a:ext cx="1306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Decision: </a:t>
            </a:r>
          </a:p>
          <a:p>
            <a:pPr algn="r"/>
            <a:r>
              <a:rPr lang="en-US" sz="1000" dirty="0" smtClean="0"/>
              <a:t>Project GO/NO GO</a:t>
            </a:r>
            <a:endParaRPr lang="ru-RU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1405489" y="2987837"/>
            <a:ext cx="1132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Project planning, analytics</a:t>
            </a:r>
            <a:endParaRPr lang="ru-RU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2166846" y="2107315"/>
            <a:ext cx="1432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Decision:</a:t>
            </a:r>
          </a:p>
          <a:p>
            <a:pPr algn="r"/>
            <a:r>
              <a:rPr lang="en-US" sz="1000" dirty="0" smtClean="0"/>
              <a:t>Development started</a:t>
            </a:r>
            <a:endParaRPr lang="ru-RU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2861753" y="2992498"/>
            <a:ext cx="1132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Development, Unit testing</a:t>
            </a:r>
            <a:endParaRPr lang="ru-RU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3645562" y="2108455"/>
            <a:ext cx="1432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Decision:</a:t>
            </a:r>
          </a:p>
          <a:p>
            <a:pPr algn="r"/>
            <a:r>
              <a:rPr lang="en-US" sz="1000" dirty="0" smtClean="0"/>
              <a:t>Ready for testing</a:t>
            </a:r>
            <a:endParaRPr lang="ru-RU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4307995" y="3007982"/>
            <a:ext cx="11323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Testing, </a:t>
            </a:r>
            <a:r>
              <a:rPr lang="en-US" sz="1000" dirty="0" err="1" smtClean="0"/>
              <a:t>bugfixing</a:t>
            </a:r>
            <a:endParaRPr lang="ru-RU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5105462" y="2122799"/>
            <a:ext cx="1432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Decision:</a:t>
            </a:r>
          </a:p>
          <a:p>
            <a:pPr algn="r"/>
            <a:r>
              <a:rPr lang="en-US" sz="1000" dirty="0" smtClean="0"/>
              <a:t>Ready for </a:t>
            </a:r>
            <a:r>
              <a:rPr lang="en-US" sz="1000" dirty="0" err="1" smtClean="0"/>
              <a:t>preprod</a:t>
            </a:r>
            <a:endParaRPr lang="ru-RU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5761131" y="2995866"/>
            <a:ext cx="11323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Pre-prod acceptance by the client, </a:t>
            </a:r>
            <a:r>
              <a:rPr lang="en-US" sz="1000" dirty="0" err="1" smtClean="0"/>
              <a:t>bugfixing</a:t>
            </a:r>
            <a:endParaRPr lang="ru-RU" sz="1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543630" y="2512561"/>
            <a:ext cx="1427709" cy="471344"/>
            <a:chOff x="2457107" y="2512561"/>
            <a:chExt cx="1427709" cy="471344"/>
          </a:xfrm>
        </p:grpSpPr>
        <p:sp>
          <p:nvSpPr>
            <p:cNvPr id="13" name="Notched Right Arrow 12"/>
            <p:cNvSpPr/>
            <p:nvPr/>
          </p:nvSpPr>
          <p:spPr>
            <a:xfrm>
              <a:off x="2876940" y="2517486"/>
              <a:ext cx="1007876" cy="466419"/>
            </a:xfrm>
            <a:prstGeom prst="notched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Flowchart: Decision 13"/>
            <p:cNvSpPr/>
            <p:nvPr/>
          </p:nvSpPr>
          <p:spPr>
            <a:xfrm>
              <a:off x="2457107" y="2512561"/>
              <a:ext cx="457160" cy="468805"/>
            </a:xfrm>
            <a:prstGeom prst="flowChartDecisi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471184" y="2611057"/>
              <a:ext cx="5294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DR1</a:t>
              </a:r>
              <a:endParaRPr lang="ru-RU" sz="1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989510" y="2514375"/>
            <a:ext cx="1427709" cy="471344"/>
            <a:chOff x="2457107" y="2512561"/>
            <a:chExt cx="1427709" cy="471344"/>
          </a:xfrm>
        </p:grpSpPr>
        <p:sp>
          <p:nvSpPr>
            <p:cNvPr id="17" name="Notched Right Arrow 16"/>
            <p:cNvSpPr/>
            <p:nvPr/>
          </p:nvSpPr>
          <p:spPr>
            <a:xfrm>
              <a:off x="2876940" y="2517486"/>
              <a:ext cx="1007876" cy="466419"/>
            </a:xfrm>
            <a:prstGeom prst="notched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Flowchart: Decision 17"/>
            <p:cNvSpPr/>
            <p:nvPr/>
          </p:nvSpPr>
          <p:spPr>
            <a:xfrm>
              <a:off x="2457107" y="2512561"/>
              <a:ext cx="457160" cy="468805"/>
            </a:xfrm>
            <a:prstGeom prst="flowChartDecisi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471184" y="2611057"/>
              <a:ext cx="5294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DR2</a:t>
              </a:r>
              <a:endParaRPr lang="ru-RU" sz="12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437631" y="2516916"/>
            <a:ext cx="1427709" cy="471344"/>
            <a:chOff x="2457107" y="2512561"/>
            <a:chExt cx="1427709" cy="471344"/>
          </a:xfrm>
        </p:grpSpPr>
        <p:sp>
          <p:nvSpPr>
            <p:cNvPr id="21" name="Notched Right Arrow 20"/>
            <p:cNvSpPr/>
            <p:nvPr/>
          </p:nvSpPr>
          <p:spPr>
            <a:xfrm>
              <a:off x="2876940" y="2517486"/>
              <a:ext cx="1007876" cy="466419"/>
            </a:xfrm>
            <a:prstGeom prst="notched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Flowchart: Decision 21"/>
            <p:cNvSpPr/>
            <p:nvPr/>
          </p:nvSpPr>
          <p:spPr>
            <a:xfrm>
              <a:off x="2457107" y="2512561"/>
              <a:ext cx="457160" cy="468805"/>
            </a:xfrm>
            <a:prstGeom prst="flowChartDecisi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471184" y="2611057"/>
              <a:ext cx="5294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DR3</a:t>
              </a:r>
              <a:endParaRPr lang="ru-RU" sz="1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895825" y="2519300"/>
            <a:ext cx="1427709" cy="471344"/>
            <a:chOff x="2457107" y="2512561"/>
            <a:chExt cx="1427709" cy="471344"/>
          </a:xfrm>
        </p:grpSpPr>
        <p:sp>
          <p:nvSpPr>
            <p:cNvPr id="25" name="Notched Right Arrow 24"/>
            <p:cNvSpPr/>
            <p:nvPr/>
          </p:nvSpPr>
          <p:spPr>
            <a:xfrm>
              <a:off x="2876940" y="2517486"/>
              <a:ext cx="1007876" cy="466419"/>
            </a:xfrm>
            <a:prstGeom prst="notched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Flowchart: Decision 25"/>
            <p:cNvSpPr/>
            <p:nvPr/>
          </p:nvSpPr>
          <p:spPr>
            <a:xfrm>
              <a:off x="2457107" y="2512561"/>
              <a:ext cx="457160" cy="468805"/>
            </a:xfrm>
            <a:prstGeom prst="flowChartDecisi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 dirty="0">
                <a:solidFill>
                  <a:schemeClr val="tx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471184" y="2611057"/>
              <a:ext cx="5294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DR4</a:t>
              </a:r>
              <a:endParaRPr lang="ru-RU" sz="12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084945" y="2518786"/>
            <a:ext cx="1427709" cy="471344"/>
            <a:chOff x="979760" y="2518786"/>
            <a:chExt cx="1427709" cy="471344"/>
          </a:xfrm>
        </p:grpSpPr>
        <p:sp>
          <p:nvSpPr>
            <p:cNvPr id="29" name="Notched Right Arrow 28"/>
            <p:cNvSpPr/>
            <p:nvPr/>
          </p:nvSpPr>
          <p:spPr>
            <a:xfrm>
              <a:off x="1399593" y="2523711"/>
              <a:ext cx="1007876" cy="466419"/>
            </a:xfrm>
            <a:prstGeom prst="notched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Flowchart: Decision 29"/>
            <p:cNvSpPr/>
            <p:nvPr/>
          </p:nvSpPr>
          <p:spPr>
            <a:xfrm>
              <a:off x="979760" y="2518786"/>
              <a:ext cx="457160" cy="468805"/>
            </a:xfrm>
            <a:prstGeom prst="flowChartDecisi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93837" y="2617282"/>
              <a:ext cx="5294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DR0</a:t>
              </a:r>
              <a:endParaRPr lang="ru-RU" sz="120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8354019" y="2528631"/>
            <a:ext cx="1427709" cy="471344"/>
            <a:chOff x="2457107" y="2512561"/>
            <a:chExt cx="1427709" cy="471344"/>
          </a:xfrm>
        </p:grpSpPr>
        <p:sp>
          <p:nvSpPr>
            <p:cNvPr id="33" name="Notched Right Arrow 32"/>
            <p:cNvSpPr/>
            <p:nvPr/>
          </p:nvSpPr>
          <p:spPr>
            <a:xfrm>
              <a:off x="2876940" y="2517486"/>
              <a:ext cx="1007876" cy="466419"/>
            </a:xfrm>
            <a:prstGeom prst="notched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Flowchart: Decision 33"/>
            <p:cNvSpPr/>
            <p:nvPr/>
          </p:nvSpPr>
          <p:spPr>
            <a:xfrm>
              <a:off x="2457107" y="2512561"/>
              <a:ext cx="457160" cy="468805"/>
            </a:xfrm>
            <a:prstGeom prst="flowChartDecisi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471184" y="2611057"/>
              <a:ext cx="5294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DR5</a:t>
              </a:r>
              <a:endParaRPr lang="ru-RU" sz="12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81128" y="1394040"/>
            <a:ext cx="9558460" cy="683665"/>
            <a:chOff x="75943" y="1673963"/>
            <a:chExt cx="9558460" cy="683665"/>
          </a:xfrm>
        </p:grpSpPr>
        <p:grpSp>
          <p:nvGrpSpPr>
            <p:cNvPr id="37" name="Group 36"/>
            <p:cNvGrpSpPr/>
            <p:nvPr/>
          </p:nvGrpSpPr>
          <p:grpSpPr>
            <a:xfrm>
              <a:off x="75943" y="1673963"/>
              <a:ext cx="9558460" cy="683665"/>
              <a:chOff x="75943" y="1823259"/>
              <a:chExt cx="9558460" cy="683665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>
                <a:off x="1208340" y="1912776"/>
                <a:ext cx="0" cy="52251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flipV="1">
                <a:off x="233265" y="2258008"/>
                <a:ext cx="975075" cy="93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/>
              <p:cNvSpPr txBox="1"/>
              <p:nvPr/>
            </p:nvSpPr>
            <p:spPr>
              <a:xfrm>
                <a:off x="75943" y="1999863"/>
                <a:ext cx="11323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00" dirty="0" smtClean="0"/>
                  <a:t>No project yet</a:t>
                </a:r>
                <a:endParaRPr lang="ru-RU" sz="1000" dirty="0"/>
              </a:p>
            </p:txBody>
          </p:sp>
          <p:cxnSp>
            <p:nvCxnSpPr>
              <p:cNvPr id="42" name="Straight Arrow Connector 41"/>
              <p:cNvCxnSpPr/>
              <p:nvPr/>
            </p:nvCxnSpPr>
            <p:spPr>
              <a:xfrm>
                <a:off x="1258572" y="2267340"/>
                <a:ext cx="7218842" cy="2378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8477414" y="1984410"/>
                <a:ext cx="0" cy="52251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/>
              <p:cNvSpPr txBox="1"/>
              <p:nvPr/>
            </p:nvSpPr>
            <p:spPr>
              <a:xfrm>
                <a:off x="8502006" y="2071497"/>
                <a:ext cx="11323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smtClean="0"/>
                  <a:t>No more project</a:t>
                </a:r>
                <a:endParaRPr lang="ru-RU" sz="1000" dirty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3076098" y="1823259"/>
                <a:ext cx="24561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spc="300" dirty="0" smtClean="0"/>
                  <a:t>PROJECT</a:t>
                </a:r>
                <a:endParaRPr lang="ru-RU" sz="2000" spc="300" dirty="0"/>
              </a:p>
            </p:txBody>
          </p:sp>
        </p:grpSp>
        <p:cxnSp>
          <p:nvCxnSpPr>
            <p:cNvPr id="38" name="Straight Arrow Connector 37"/>
            <p:cNvCxnSpPr/>
            <p:nvPr/>
          </p:nvCxnSpPr>
          <p:spPr>
            <a:xfrm flipV="1">
              <a:off x="8543781" y="2139267"/>
              <a:ext cx="975075" cy="93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Notched Right Arrow 45"/>
          <p:cNvSpPr/>
          <p:nvPr/>
        </p:nvSpPr>
        <p:spPr>
          <a:xfrm>
            <a:off x="60952" y="2524203"/>
            <a:ext cx="1007876" cy="466419"/>
          </a:xfrm>
          <a:prstGeom prst="notched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TextBox 46"/>
          <p:cNvSpPr txBox="1"/>
          <p:nvPr/>
        </p:nvSpPr>
        <p:spPr>
          <a:xfrm>
            <a:off x="6564605" y="2116780"/>
            <a:ext cx="1432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Decision:</a:t>
            </a:r>
          </a:p>
          <a:p>
            <a:pPr algn="r"/>
            <a:r>
              <a:rPr lang="en-US" sz="1000" dirty="0" smtClean="0"/>
              <a:t>Ready for production</a:t>
            </a:r>
            <a:endParaRPr lang="ru-RU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7221987" y="3006499"/>
            <a:ext cx="1132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Production acceptance</a:t>
            </a:r>
            <a:endParaRPr lang="ru-RU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8661975" y="3009359"/>
            <a:ext cx="1132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Post project support</a:t>
            </a:r>
            <a:endParaRPr lang="ru-RU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8015406" y="2129458"/>
            <a:ext cx="1432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Decision:</a:t>
            </a:r>
          </a:p>
          <a:p>
            <a:pPr algn="r"/>
            <a:r>
              <a:rPr lang="en-US" sz="1000" dirty="0" smtClean="0"/>
              <a:t>Project accepted</a:t>
            </a:r>
            <a:endParaRPr lang="ru-RU" sz="1000" dirty="0"/>
          </a:p>
        </p:txBody>
      </p:sp>
      <p:sp>
        <p:nvSpPr>
          <p:cNvPr id="51" name="TextBox 50"/>
          <p:cNvSpPr txBox="1"/>
          <p:nvPr/>
        </p:nvSpPr>
        <p:spPr>
          <a:xfrm>
            <a:off x="112790" y="127040"/>
            <a:ext cx="9720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It's a temporary endeavor undertaken to create a unique product, service or result. 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A </a:t>
            </a:r>
            <a:r>
              <a:rPr lang="en-US" b="1" dirty="0">
                <a:solidFill>
                  <a:srgbClr val="C00000"/>
                </a:solidFill>
              </a:rPr>
              <a:t>project</a:t>
            </a:r>
            <a:r>
              <a:rPr lang="en-US" dirty="0">
                <a:solidFill>
                  <a:srgbClr val="C00000"/>
                </a:solidFill>
              </a:rPr>
              <a:t> is temporary in that it has a </a:t>
            </a:r>
            <a:r>
              <a:rPr lang="en-US" b="1" dirty="0">
                <a:solidFill>
                  <a:srgbClr val="C00000"/>
                </a:solidFill>
              </a:rPr>
              <a:t>defined</a:t>
            </a:r>
            <a:r>
              <a:rPr lang="en-US" dirty="0">
                <a:solidFill>
                  <a:srgbClr val="C00000"/>
                </a:solidFill>
              </a:rPr>
              <a:t> beginning and end in time, and therefore </a:t>
            </a:r>
            <a:r>
              <a:rPr lang="en-US" b="1" dirty="0">
                <a:solidFill>
                  <a:srgbClr val="C00000"/>
                </a:solidFill>
              </a:rPr>
              <a:t>defined</a:t>
            </a:r>
            <a:r>
              <a:rPr lang="en-US" dirty="0">
                <a:solidFill>
                  <a:srgbClr val="C00000"/>
                </a:solidFill>
              </a:rPr>
              <a:t> scope and resources.</a:t>
            </a:r>
            <a:endParaRPr lang="ru-RU" sz="1600" dirty="0">
              <a:solidFill>
                <a:srgbClr val="C00000"/>
              </a:solidFill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7129606" y="3030094"/>
            <a:ext cx="0" cy="720000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892048" y="3750907"/>
            <a:ext cx="5075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/>
              <a:t>Pearl</a:t>
            </a:r>
            <a:endParaRPr lang="ru-RU" sz="1000" dirty="0"/>
          </a:p>
        </p:txBody>
      </p:sp>
      <p:cxnSp>
        <p:nvCxnSpPr>
          <p:cNvPr id="54" name="Straight Connector 53"/>
          <p:cNvCxnSpPr/>
          <p:nvPr/>
        </p:nvCxnSpPr>
        <p:spPr>
          <a:xfrm>
            <a:off x="8588287" y="3033200"/>
            <a:ext cx="0" cy="720000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8341398" y="3744682"/>
            <a:ext cx="5075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/>
              <a:t>Pearl</a:t>
            </a:r>
            <a:endParaRPr lang="ru-RU" sz="1000" dirty="0"/>
          </a:p>
        </p:txBody>
      </p:sp>
      <p:cxnSp>
        <p:nvCxnSpPr>
          <p:cNvPr id="56" name="Straight Connector 55"/>
          <p:cNvCxnSpPr/>
          <p:nvPr/>
        </p:nvCxnSpPr>
        <p:spPr>
          <a:xfrm>
            <a:off x="1306619" y="3026811"/>
            <a:ext cx="0" cy="720000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062612" y="3735351"/>
            <a:ext cx="5075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/>
              <a:t>Pearl</a:t>
            </a:r>
            <a:endParaRPr lang="ru-RU" sz="1000" dirty="0"/>
          </a:p>
        </p:txBody>
      </p:sp>
      <p:cxnSp>
        <p:nvCxnSpPr>
          <p:cNvPr id="58" name="Straight Connector 57"/>
          <p:cNvCxnSpPr/>
          <p:nvPr/>
        </p:nvCxnSpPr>
        <p:spPr>
          <a:xfrm>
            <a:off x="2765299" y="3011432"/>
            <a:ext cx="0" cy="720000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269075" y="3745198"/>
            <a:ext cx="992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/>
              <a:t>Pearl/Paragon</a:t>
            </a:r>
            <a:endParaRPr lang="ru-RU" sz="1000" dirty="0"/>
          </a:p>
        </p:txBody>
      </p:sp>
      <p:cxnSp>
        <p:nvCxnSpPr>
          <p:cNvPr id="60" name="Straight Connector 59"/>
          <p:cNvCxnSpPr/>
          <p:nvPr/>
        </p:nvCxnSpPr>
        <p:spPr>
          <a:xfrm>
            <a:off x="4211953" y="3013045"/>
            <a:ext cx="0" cy="720000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3902738" y="3746811"/>
            <a:ext cx="628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/>
              <a:t>Paragon</a:t>
            </a:r>
            <a:endParaRPr lang="ru-RU" sz="1000" dirty="0"/>
          </a:p>
        </p:txBody>
      </p:sp>
      <p:cxnSp>
        <p:nvCxnSpPr>
          <p:cNvPr id="62" name="Straight Connector 61"/>
          <p:cNvCxnSpPr/>
          <p:nvPr/>
        </p:nvCxnSpPr>
        <p:spPr>
          <a:xfrm>
            <a:off x="5670632" y="3016328"/>
            <a:ext cx="0" cy="720000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332691" y="3750094"/>
            <a:ext cx="684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/>
              <a:t>Paragon</a:t>
            </a:r>
            <a:endParaRPr lang="ru-RU" sz="1000" dirty="0"/>
          </a:p>
        </p:txBody>
      </p:sp>
      <p:sp>
        <p:nvSpPr>
          <p:cNvPr id="64" name="TextBox 63"/>
          <p:cNvSpPr txBox="1"/>
          <p:nvPr/>
        </p:nvSpPr>
        <p:spPr>
          <a:xfrm>
            <a:off x="338449" y="4182266"/>
            <a:ext cx="9285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Decision review based project life cycle</a:t>
            </a:r>
            <a:endParaRPr lang="ru-RU" dirty="0"/>
          </a:p>
        </p:txBody>
      </p:sp>
      <p:grpSp>
        <p:nvGrpSpPr>
          <p:cNvPr id="66" name="Group 65"/>
          <p:cNvGrpSpPr/>
          <p:nvPr/>
        </p:nvGrpSpPr>
        <p:grpSpPr>
          <a:xfrm>
            <a:off x="4737853" y="4739949"/>
            <a:ext cx="529470" cy="468805"/>
            <a:chOff x="993837" y="2518786"/>
            <a:chExt cx="529470" cy="468805"/>
          </a:xfrm>
        </p:grpSpPr>
        <p:sp>
          <p:nvSpPr>
            <p:cNvPr id="68" name="Flowchart: Decision 67"/>
            <p:cNvSpPr/>
            <p:nvPr/>
          </p:nvSpPr>
          <p:spPr>
            <a:xfrm>
              <a:off x="996386" y="2518786"/>
              <a:ext cx="457160" cy="468805"/>
            </a:xfrm>
            <a:prstGeom prst="flowChartDecisi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 dirty="0">
                <a:solidFill>
                  <a:schemeClr val="tx1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993837" y="2617282"/>
              <a:ext cx="5294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DRN</a:t>
              </a:r>
              <a:endParaRPr lang="ru-RU" sz="1200" dirty="0"/>
            </a:p>
          </p:txBody>
        </p:sp>
      </p:grpSp>
      <p:cxnSp>
        <p:nvCxnSpPr>
          <p:cNvPr id="71" name="Straight Arrow Connector 70"/>
          <p:cNvCxnSpPr/>
          <p:nvPr/>
        </p:nvCxnSpPr>
        <p:spPr>
          <a:xfrm>
            <a:off x="3467401" y="4974351"/>
            <a:ext cx="1063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3405140" y="4753069"/>
            <a:ext cx="1132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/>
              <a:t>Input </a:t>
            </a:r>
            <a:r>
              <a:rPr lang="en-US" sz="1000" dirty="0" smtClean="0"/>
              <a:t>parameters: base to </a:t>
            </a:r>
            <a:r>
              <a:rPr lang="en-US" sz="1000" dirty="0" err="1" smtClean="0"/>
              <a:t>desicion</a:t>
            </a:r>
            <a:endParaRPr lang="ru-RU" sz="1000" dirty="0"/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5384970" y="4974351"/>
            <a:ext cx="1063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5289459" y="4769695"/>
            <a:ext cx="1248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/>
              <a:t>Output parameters: decision is made</a:t>
            </a:r>
            <a:endParaRPr lang="ru-RU" sz="1000" dirty="0"/>
          </a:p>
        </p:txBody>
      </p:sp>
      <p:sp>
        <p:nvSpPr>
          <p:cNvPr id="75" name="TextBox 74"/>
          <p:cNvSpPr txBox="1"/>
          <p:nvPr/>
        </p:nvSpPr>
        <p:spPr>
          <a:xfrm>
            <a:off x="0" y="5299615"/>
            <a:ext cx="61098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ru-RU" sz="1200" dirty="0" smtClean="0"/>
              <a:t>типизация ВСЕХ контрольных точек (</a:t>
            </a:r>
            <a:r>
              <a:rPr lang="en-US" sz="1200" dirty="0" smtClean="0"/>
              <a:t>WHEN &amp; WHAT</a:t>
            </a:r>
            <a:r>
              <a:rPr lang="ru-RU" sz="120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ru-RU" sz="1200" dirty="0" smtClean="0"/>
              <a:t>сочетания проектного управления с любыми практиками/подходами/технологиями</a:t>
            </a:r>
            <a:r>
              <a:rPr lang="en-US" sz="1200" dirty="0" smtClean="0"/>
              <a:t> </a:t>
            </a:r>
            <a:endParaRPr lang="ru-RU" sz="1200" dirty="0" smtClean="0"/>
          </a:p>
          <a:p>
            <a:pPr marL="171450" indent="-171450">
              <a:buFontTx/>
              <a:buChar char="-"/>
            </a:pPr>
            <a:r>
              <a:rPr lang="ru-RU" sz="1200" dirty="0" smtClean="0"/>
              <a:t>типизация точек передачи ответственности</a:t>
            </a:r>
            <a:r>
              <a:rPr lang="en-US" sz="1200" dirty="0" smtClean="0"/>
              <a:t> (WHO)</a:t>
            </a:r>
            <a:endParaRPr lang="ru-RU" sz="1200" dirty="0" smtClean="0"/>
          </a:p>
          <a:p>
            <a:pPr marL="171450" indent="-171450">
              <a:buFontTx/>
              <a:buChar char="-"/>
            </a:pPr>
            <a:r>
              <a:rPr lang="ru-RU" sz="1200" dirty="0"/>
              <a:t>Типизация пиков нагрузки по ролям команды</a:t>
            </a:r>
            <a:r>
              <a:rPr lang="en-US" sz="1200" dirty="0"/>
              <a:t> (WHO</a:t>
            </a:r>
            <a:r>
              <a:rPr lang="en-US" sz="1200" dirty="0" smtClean="0"/>
              <a:t>)</a:t>
            </a:r>
            <a:endParaRPr lang="ru-RU" sz="1200" dirty="0" smtClean="0"/>
          </a:p>
          <a:p>
            <a:pPr marL="171450" indent="-171450">
              <a:buFontTx/>
              <a:buChar char="-"/>
            </a:pPr>
            <a:r>
              <a:rPr lang="ru-RU" sz="1200" dirty="0" smtClean="0"/>
              <a:t>Упрощение/унификация отчетности по программам проектов, портфелям, по компании</a:t>
            </a:r>
          </a:p>
          <a:p>
            <a:pPr marL="171450" indent="-171450">
              <a:buFontTx/>
              <a:buChar char="-"/>
            </a:pPr>
            <a:r>
              <a:rPr lang="ru-RU" sz="1200" dirty="0" smtClean="0"/>
              <a:t>Типизация пиков нагрузки по ролям команды</a:t>
            </a:r>
            <a:r>
              <a:rPr lang="en-US" sz="1200" dirty="0" smtClean="0"/>
              <a:t> (WHO)</a:t>
            </a:r>
            <a:endParaRPr lang="ru-RU" sz="1200" dirty="0" smtClean="0"/>
          </a:p>
          <a:p>
            <a:pPr marL="171450" indent="-171450">
              <a:buFontTx/>
              <a:buChar char="-"/>
            </a:pPr>
            <a:r>
              <a:rPr lang="ru-RU" sz="1200" dirty="0" smtClean="0"/>
              <a:t>Наиболее простой вариант для </a:t>
            </a:r>
            <a:r>
              <a:rPr lang="en-US" sz="1200" dirty="0" smtClean="0"/>
              <a:t>traceability </a:t>
            </a:r>
            <a:r>
              <a:rPr lang="ru-RU" sz="1200" dirty="0" smtClean="0"/>
              <a:t>проектной документации</a:t>
            </a:r>
          </a:p>
          <a:p>
            <a:pPr marL="171450" indent="-171450">
              <a:buFontTx/>
              <a:buChar char="-"/>
            </a:pPr>
            <a:r>
              <a:rPr lang="ru-RU" sz="1200" dirty="0" smtClean="0"/>
              <a:t>Относительно невысокая цена для повышения прозрачности</a:t>
            </a:r>
            <a:r>
              <a:rPr lang="en-US" sz="1200" dirty="0" smtClean="0"/>
              <a:t> </a:t>
            </a:r>
            <a:r>
              <a:rPr lang="ru-RU" sz="1200" dirty="0" smtClean="0"/>
              <a:t>в целом 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821713" y="5290781"/>
            <a:ext cx="4084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ru-RU" sz="1200" dirty="0" smtClean="0"/>
              <a:t>Адепты «классики»: слишком упрощаю</a:t>
            </a:r>
          </a:p>
          <a:p>
            <a:pPr marL="171450" indent="-171450">
              <a:buFontTx/>
              <a:buChar char="-"/>
            </a:pPr>
            <a:r>
              <a:rPr lang="ru-RU" sz="1200" dirty="0" smtClean="0"/>
              <a:t>Адепты гибких методологий: не совместимо!</a:t>
            </a:r>
          </a:p>
          <a:p>
            <a:pPr marL="171450" indent="-171450">
              <a:buFontTx/>
              <a:buChar char="-"/>
            </a:pPr>
            <a:r>
              <a:rPr lang="ru-RU" sz="1200" dirty="0" smtClean="0"/>
              <a:t>Контролеры проектного офиса: а где все остальное????</a:t>
            </a:r>
          </a:p>
        </p:txBody>
      </p:sp>
    </p:spTree>
    <p:extLst>
      <p:ext uri="{BB962C8B-B14F-4D97-AF65-F5344CB8AC3E}">
        <p14:creationId xmlns:p14="http://schemas.microsoft.com/office/powerpoint/2010/main" val="163310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677" y="3598506"/>
            <a:ext cx="5813324" cy="32594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34"/>
            <a:ext cx="5210004" cy="3660313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061827" y="4790717"/>
            <a:ext cx="543547" cy="468805"/>
            <a:chOff x="2457107" y="2512561"/>
            <a:chExt cx="543547" cy="468805"/>
          </a:xfrm>
        </p:grpSpPr>
        <p:sp>
          <p:nvSpPr>
            <p:cNvPr id="13" name="Flowchart: Decision 12"/>
            <p:cNvSpPr/>
            <p:nvPr/>
          </p:nvSpPr>
          <p:spPr>
            <a:xfrm>
              <a:off x="2457107" y="2512561"/>
              <a:ext cx="457160" cy="468805"/>
            </a:xfrm>
            <a:prstGeom prst="flowChartDecisi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471184" y="2611057"/>
              <a:ext cx="5294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DR1</a:t>
              </a:r>
              <a:endParaRPr lang="ru-RU" sz="12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03142" y="4796942"/>
            <a:ext cx="1427709" cy="471344"/>
            <a:chOff x="979760" y="2518786"/>
            <a:chExt cx="1427709" cy="471344"/>
          </a:xfrm>
        </p:grpSpPr>
        <p:sp>
          <p:nvSpPr>
            <p:cNvPr id="16" name="Notched Right Arrow 15"/>
            <p:cNvSpPr/>
            <p:nvPr/>
          </p:nvSpPr>
          <p:spPr>
            <a:xfrm>
              <a:off x="1399593" y="2523711"/>
              <a:ext cx="1007876" cy="466419"/>
            </a:xfrm>
            <a:prstGeom prst="notched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Flowchart: Decision 16"/>
            <p:cNvSpPr/>
            <p:nvPr/>
          </p:nvSpPr>
          <p:spPr>
            <a:xfrm>
              <a:off x="979760" y="2518786"/>
              <a:ext cx="457160" cy="468805"/>
            </a:xfrm>
            <a:prstGeom prst="flowChartDecisi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93837" y="2617282"/>
              <a:ext cx="5294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DR0</a:t>
              </a:r>
              <a:endParaRPr lang="ru-RU" sz="1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666730" y="4611437"/>
            <a:ext cx="5417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srgbClr val="FF0000"/>
                </a:solidFill>
              </a:rPr>
              <a:t>!</a:t>
            </a:r>
            <a:endParaRPr lang="ru-RU" sz="5000" dirty="0">
              <a:solidFill>
                <a:srgbClr val="FF0000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132" y="284160"/>
            <a:ext cx="3046618" cy="29840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940" y="582565"/>
            <a:ext cx="4407002" cy="185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15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54467"/>
            <a:ext cx="9872318" cy="23371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600" y="1039762"/>
            <a:ext cx="2898792" cy="2175386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7167716" y="1526458"/>
            <a:ext cx="302342" cy="66367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6865374" y="1858296"/>
            <a:ext cx="793955" cy="1720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05" y="0"/>
            <a:ext cx="5712020" cy="445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73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2" y="93252"/>
            <a:ext cx="5633291" cy="3070277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6522627" y="93252"/>
            <a:ext cx="2770393" cy="21604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962" y="3162385"/>
            <a:ext cx="6062978" cy="3629247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5"/>
          <a:stretch>
            <a:fillRect/>
          </a:stretch>
        </p:blipFill>
        <p:spPr>
          <a:xfrm>
            <a:off x="3782962" y="3251262"/>
            <a:ext cx="1148377" cy="8922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373" y="4225413"/>
            <a:ext cx="2898792" cy="217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4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1445</TotalTime>
  <Words>670</Words>
  <Application>Microsoft Office PowerPoint</Application>
  <PresentationFormat>A4 Paper (210x297 mm)</PresentationFormat>
  <Paragraphs>146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Inna Petrakova</dc:creator>
  <cp:lastModifiedBy>Inna Petrakova</cp:lastModifiedBy>
  <cp:revision>49</cp:revision>
  <dcterms:created xsi:type="dcterms:W3CDTF">2018-08-22T13:02:28Z</dcterms:created>
  <dcterms:modified xsi:type="dcterms:W3CDTF">2018-08-23T13:07:32Z</dcterms:modified>
</cp:coreProperties>
</file>